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6"/>
  </p:handoutMasterIdLst>
  <p:sldIdLst>
    <p:sldId id="256" r:id="rId3"/>
    <p:sldId id="258" r:id="rId4"/>
    <p:sldId id="260" r:id="rId5"/>
    <p:sldId id="261" r:id="rId6"/>
    <p:sldId id="271" r:id="rId7"/>
    <p:sldId id="272" r:id="rId8"/>
    <p:sldId id="262" r:id="rId9"/>
    <p:sldId id="281" r:id="rId11"/>
    <p:sldId id="282" r:id="rId12"/>
    <p:sldId id="283" r:id="rId13"/>
    <p:sldId id="284" r:id="rId14"/>
    <p:sldId id="285" r:id="rId15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28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32"/>
        <p:guide pos="285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892" y="1279525"/>
            <a:ext cx="460586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“jitter” 在天文、信号处理、图像等领域常指“抖动”，即信号、图像或天体位置等随时间发生的小幅度、快速、随机变化。</a:t>
            </a:r>
            <a:endParaRPr lang="en-US"/>
          </a:p>
          <a:p>
            <a:r>
              <a:rPr lang="en-US"/>
              <a:t>在天文图像中，jitter 通常指由于望远镜跟踪不稳等原因导致的星点位置晃动或模糊。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322962"/>
            <a:ext cx="6858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825625"/>
            <a:ext cx="78867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751117"/>
            <a:ext cx="5491163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610028"/>
            <a:ext cx="5491163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62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744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5060" y="127000"/>
            <a:ext cx="31239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766354"/>
            <a:ext cx="4363031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8870" y="2057400"/>
            <a:ext cx="31239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8363" y="365125"/>
            <a:ext cx="11469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659969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GRB250205A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aperture photometry of VT data</a:t>
            </a:r>
            <a:endParaRPr lang="en-US" altLang="zh-CN"/>
          </a:p>
          <a:p>
            <a:r>
              <a:rPr lang="en-US" altLang="zh-CN"/>
              <a:t>zhyao@bao.ac.cn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内容占位符 15" descr="/home/yao/Pictures/Screenshots/Screenshot from 2025-07-14 17-08-44.pngScreenshot from 2025-07-14 17-08-44"/>
          <p:cNvPicPr>
            <a:picLocks noChangeAspect="1"/>
          </p:cNvPicPr>
          <p:nvPr>
            <p:ph idx="1"/>
          </p:nvPr>
        </p:nvPicPr>
        <p:blipFill>
          <a:blip r:embed="rId1"/>
          <a:srcRect l="341" r="341"/>
          <a:stretch>
            <a:fillRect/>
          </a:stretch>
        </p:blipFill>
        <p:spPr>
          <a:xfrm>
            <a:off x="699770" y="782320"/>
            <a:ext cx="7743825" cy="596328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2574290" y="2887345"/>
            <a:ext cx="5565140" cy="3388360"/>
          </a:xfrm>
          <a:prstGeom prst="roundRect">
            <a:avLst/>
          </a:prstGeom>
          <a:ln w="19050" cmpd="sng">
            <a:solidFill>
              <a:schemeClr val="accent5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523875"/>
          </a:xfrm>
        </p:spPr>
        <p:txBody>
          <a:bodyPr>
            <a:normAutofit/>
          </a:bodyPr>
          <a:p>
            <a:pPr marL="0" indent="0" algn="l" fontAlgn="auto">
              <a:lnSpc>
                <a:spcPct val="100000"/>
              </a:lnSpc>
            </a:pPr>
            <a:r>
              <a:rPr lang="en-US">
                <a:sym typeface="+mn-ea"/>
              </a:rPr>
              <a:t>check data 3.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4333875" y="2519045"/>
            <a:ext cx="38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5"/>
                </a:solidFill>
              </a:rPr>
              <a:t>3.</a:t>
            </a:r>
            <a:endParaRPr lang="en-US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GRB250205A_VT_lo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435" y="969645"/>
            <a:ext cx="9040495" cy="58883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523875"/>
          </a:xfrm>
        </p:spPr>
        <p:txBody>
          <a:bodyPr>
            <a:normAutofit/>
          </a:bodyPr>
          <a:p>
            <a:pPr marL="0" indent="0" algn="l" fontAlgn="auto">
              <a:lnSpc>
                <a:spcPct val="100000"/>
              </a:lnSpc>
            </a:pPr>
            <a:r>
              <a:rPr lang="en-US">
                <a:solidFill>
                  <a:srgbClr val="FF0000"/>
                </a:solidFill>
                <a:sym typeface="+mn-ea"/>
              </a:rPr>
              <a:t>redeuc250711</a:t>
            </a:r>
            <a:endParaRPr lang="en-US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523875"/>
          </a:xfrm>
        </p:spPr>
        <p:txBody>
          <a:bodyPr>
            <a:normAutofit/>
          </a:bodyPr>
          <a:p>
            <a:pPr marL="0" indent="0" algn="l" fontAlgn="auto">
              <a:lnSpc>
                <a:spcPct val="100000"/>
              </a:lnSpc>
            </a:pPr>
            <a:r>
              <a:rPr lang="en-US">
                <a:solidFill>
                  <a:srgbClr val="FF0000"/>
                </a:solidFill>
                <a:sym typeface="+mn-ea"/>
              </a:rPr>
              <a:t>redeuc250711</a:t>
            </a:r>
            <a:endParaRPr 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内容占位符 4" descr="/home/yao/astroWORK/vt/grb/GRB250205A/reduc250625/res250711/proc/imastk/grb_match_plots/SVT_GRB_00307_B_03389_250206T004107_36682_c_n28_grb_match.pngSVT_GRB_00307_B_03389_250206T004107_36682_c_n28_grb_match"/>
          <p:cNvPicPr>
            <a:picLocks noChangeAspect="1"/>
          </p:cNvPicPr>
          <p:nvPr>
            <p:ph idx="1"/>
          </p:nvPr>
        </p:nvPicPr>
        <p:blipFill>
          <a:blip r:embed="rId1"/>
          <a:srcRect t="18359" b="18359"/>
          <a:stretch>
            <a:fillRect/>
          </a:stretch>
        </p:blipFill>
        <p:spPr>
          <a:xfrm>
            <a:off x="316865" y="1825625"/>
            <a:ext cx="3095625" cy="1958975"/>
          </a:xfrm>
          <a:prstGeom prst="rect">
            <a:avLst/>
          </a:prstGeom>
        </p:spPr>
      </p:pic>
      <p:pic>
        <p:nvPicPr>
          <p:cNvPr id="4" name="内容占位符 4" descr="/home/yao/astroWORK/vt/grb/GRB250205A/reduc250625/res250711/proc/imastk/grb_match_plots/SVT_ToO-EX_04300_B_03401_250206T204807_37071_c_n138_grb_match.pngSVT_ToO-EX_04300_B_03401_250206T204807_37071_c_n138_grb_match"/>
          <p:cNvPicPr>
            <a:picLocks noChangeAspect="1"/>
          </p:cNvPicPr>
          <p:nvPr/>
        </p:nvPicPr>
        <p:blipFill>
          <a:blip r:embed="rId2"/>
          <a:srcRect t="18359" b="18359"/>
          <a:stretch>
            <a:fillRect/>
          </a:stretch>
        </p:blipFill>
        <p:spPr>
          <a:xfrm>
            <a:off x="5944870" y="1825625"/>
            <a:ext cx="3095625" cy="1958975"/>
          </a:xfrm>
          <a:prstGeom prst="rect">
            <a:avLst/>
          </a:prstGeom>
        </p:spPr>
      </p:pic>
      <p:pic>
        <p:nvPicPr>
          <p:cNvPr id="7" name="内容占位符 4" descr="/home/yao/astroWORK/vt/grb/GRB250205A/reduc250625/res250711/proc/imastk/grb_match_plots/SVT_GRB_00307_R_03391_250206T035520_36756_c_n23_grb_match.pngSVT_GRB_00307_R_03391_250206T035520_36756_c_n23_grb_match"/>
          <p:cNvPicPr>
            <a:picLocks noChangeAspect="1"/>
          </p:cNvPicPr>
          <p:nvPr/>
        </p:nvPicPr>
        <p:blipFill>
          <a:blip r:embed="rId3"/>
          <a:srcRect t="18359" b="18359"/>
          <a:stretch>
            <a:fillRect/>
          </a:stretch>
        </p:blipFill>
        <p:spPr>
          <a:xfrm>
            <a:off x="316865" y="4146550"/>
            <a:ext cx="3095625" cy="1958975"/>
          </a:xfrm>
          <a:prstGeom prst="rect">
            <a:avLst/>
          </a:prstGeom>
        </p:spPr>
      </p:pic>
      <p:pic>
        <p:nvPicPr>
          <p:cNvPr id="8" name="内容占位符 4" descr="/home/yao/astroWORK/vt/grb/GRB250205A/reduc250625/res250711/proc/imastk/grb_match_plots/SVT_GRB_00307_R_03392_250206T053227_36788_c_n21_grb_match.pngSVT_GRB_00307_R_03392_250206T053227_36788_c_n21_grb_match"/>
          <p:cNvPicPr>
            <a:picLocks noChangeAspect="1"/>
          </p:cNvPicPr>
          <p:nvPr/>
        </p:nvPicPr>
        <p:blipFill>
          <a:blip r:embed="rId4"/>
          <a:srcRect t="18359" b="18359"/>
          <a:stretch>
            <a:fillRect/>
          </a:stretch>
        </p:blipFill>
        <p:spPr>
          <a:xfrm>
            <a:off x="3024505" y="4146550"/>
            <a:ext cx="3095625" cy="1958975"/>
          </a:xfrm>
          <a:prstGeom prst="rect">
            <a:avLst/>
          </a:prstGeom>
        </p:spPr>
      </p:pic>
      <p:pic>
        <p:nvPicPr>
          <p:cNvPr id="9" name="内容占位符 4" descr="/home/yao/astroWORK/vt/grb/GRB250205A/reduc250625/res250711/proc/imastk/grb_match_plots/SVT_ToO-EX_04300_R_03401_250206T204947_37072_c_n141_grb_match.pngSVT_ToO-EX_04300_R_03401_250206T204947_37072_c_n141_grb_match"/>
          <p:cNvPicPr>
            <a:picLocks noChangeAspect="1"/>
          </p:cNvPicPr>
          <p:nvPr/>
        </p:nvPicPr>
        <p:blipFill>
          <a:blip r:embed="rId5"/>
          <a:srcRect t="18359" b="18359"/>
          <a:stretch>
            <a:fillRect/>
          </a:stretch>
        </p:blipFill>
        <p:spPr>
          <a:xfrm>
            <a:off x="5944870" y="4146550"/>
            <a:ext cx="3095625" cy="19589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875" y="876300"/>
            <a:ext cx="793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Last 3 stacked images in both two bands.</a:t>
            </a:r>
            <a:endParaRPr lang="en-US" i="1"/>
          </a:p>
        </p:txBody>
      </p:sp>
      <p:pic>
        <p:nvPicPr>
          <p:cNvPr id="3" name="内容占位符 4" descr="/home/yao/astroWORK/vt/grb/GRB250205A/reduc250625/res250711/proc/imastk/grb_match_plots/SVT_GRB_00307_B_03391_250206T042020_36771_c_n74_grb_match.pngSVT_GRB_00307_B_03391_250206T042020_36771_c_n74_grb_match"/>
          <p:cNvPicPr>
            <a:picLocks noChangeAspect="1"/>
          </p:cNvPicPr>
          <p:nvPr/>
        </p:nvPicPr>
        <p:blipFill>
          <a:blip r:embed="rId6"/>
          <a:srcRect t="18359" b="18359"/>
          <a:stretch>
            <a:fillRect/>
          </a:stretch>
        </p:blipFill>
        <p:spPr>
          <a:xfrm>
            <a:off x="2981960" y="1825625"/>
            <a:ext cx="3095625" cy="1958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5300" y="1457325"/>
            <a:ext cx="67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3389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62935" y="1457325"/>
            <a:ext cx="1818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3390 3391 3392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49975" y="1457325"/>
            <a:ext cx="2994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3398 3399 3400 3401 3402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49975" y="3784600"/>
            <a:ext cx="2994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3398 3399 3400 3401 3402</a:t>
            </a:r>
            <a:endParaRPr 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3875" y="3784600"/>
            <a:ext cx="67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3391</a:t>
            </a:r>
            <a:endParaRPr 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62935" y="3778250"/>
            <a:ext cx="67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3392</a:t>
            </a:r>
            <a:endParaRPr 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523875"/>
          </a:xfrm>
        </p:spPr>
        <p:txBody>
          <a:bodyPr>
            <a:normAutofit/>
          </a:bodyPr>
          <a:p>
            <a:pPr marL="0" indent="0" algn="l" fontAlgn="auto">
              <a:lnSpc>
                <a:spcPct val="100000"/>
              </a:lnSpc>
            </a:pPr>
            <a:r>
              <a:rPr lang="en-US"/>
              <a:t>Observation Statics</a:t>
            </a:r>
            <a:endParaRPr 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485775" y="990600"/>
          <a:ext cx="7886700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Subsolar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Image Number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2025-02-05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03387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97/124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03388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107/144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2025-02-06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03389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56/74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03390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55/74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03391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48/64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03392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44/60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trike="sngStrike"/>
                        <a:t>03397</a:t>
                      </a:r>
                      <a:endParaRPr lang="en-US" strike="sngStrik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trike="sngStrike"/>
                        <a:t>0/2</a:t>
                      </a:r>
                      <a:endParaRPr lang="en-US" strike="sngStrik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03398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56/62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03399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55/72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03400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53/70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03401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56/74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03402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52/72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523875"/>
          </a:xfrm>
        </p:spPr>
        <p:txBody>
          <a:bodyPr>
            <a:normAutofit/>
          </a:bodyPr>
          <a:p>
            <a:pPr marL="0" indent="0" algn="l" fontAlgn="auto">
              <a:lnSpc>
                <a:spcPct val="100000"/>
              </a:lnSpc>
            </a:pPr>
            <a:r>
              <a:rPr lang="en-US">
                <a:sym typeface="+mn-ea"/>
              </a:rPr>
              <a:t>reduc roughly</a:t>
            </a:r>
            <a:endParaRPr lang="en-US"/>
          </a:p>
        </p:txBody>
      </p:sp>
      <p:pic>
        <p:nvPicPr>
          <p:cNvPr id="5" name="内容占位符 4" descr="/home/yao/Pictures/Screenshots/Screenshot from 2025-07-13 16-48-44.pngScreenshot from 2025-07-13 16-48-44"/>
          <p:cNvPicPr>
            <a:picLocks noChangeAspect="1"/>
          </p:cNvPicPr>
          <p:nvPr>
            <p:ph idx="1"/>
          </p:nvPr>
        </p:nvPicPr>
        <p:blipFill>
          <a:blip r:embed="rId1"/>
          <a:srcRect l="859" t="8274" r="35221" b="6070"/>
          <a:stretch>
            <a:fillRect/>
          </a:stretch>
        </p:blipFill>
        <p:spPr>
          <a:xfrm>
            <a:off x="829310" y="1384300"/>
            <a:ext cx="7199630" cy="5229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3875" y="876300"/>
            <a:ext cx="793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all single and stacked images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4737735" y="520065"/>
            <a:ext cx="4262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red and blue circle: single image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orange and cyan circle: stacked image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triangle-down: mag limit</a:t>
            </a:r>
            <a:endParaRPr lang="en-US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523875"/>
          </a:xfrm>
        </p:spPr>
        <p:txBody>
          <a:bodyPr>
            <a:normAutofit/>
          </a:bodyPr>
          <a:p>
            <a:pPr marL="0" indent="0" algn="l" fontAlgn="auto">
              <a:lnSpc>
                <a:spcPct val="100000"/>
              </a:lnSpc>
            </a:pPr>
            <a:r>
              <a:rPr lang="en-US">
                <a:sym typeface="+mn-ea"/>
              </a:rPr>
              <a:t>check result</a:t>
            </a:r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523875" y="824865"/>
            <a:ext cx="79362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From the roughly reduction: 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check the data from </a:t>
            </a:r>
            <a:r>
              <a:rPr lang="en-US">
                <a:solidFill>
                  <a:srgbClr val="92D050"/>
                </a:solidFill>
              </a:rPr>
              <a:t>the first subsolar</a:t>
            </a:r>
            <a:r>
              <a:rPr lang="en-US"/>
              <a:t>, maybe give up some good data;</a:t>
            </a:r>
            <a:endParaRPr lang="en-US"/>
          </a:p>
          <a:p>
            <a:pPr marL="342900" indent="-342900">
              <a:buAutoNum type="arabicPeriod"/>
            </a:pPr>
            <a:r>
              <a:rPr lang="zh-CN" altLang="en-US"/>
              <a:t>The target is visible, but the </a:t>
            </a:r>
            <a:r>
              <a:rPr lang="zh-CN" altLang="en-US">
                <a:solidFill>
                  <a:srgbClr val="7030A0"/>
                </a:solidFill>
              </a:rPr>
              <a:t>error bars are </a:t>
            </a:r>
            <a:r>
              <a:rPr lang="en-US" altLang="zh-CN">
                <a:solidFill>
                  <a:srgbClr val="7030A0"/>
                </a:solidFill>
              </a:rPr>
              <a:t>too </a:t>
            </a:r>
            <a:r>
              <a:rPr lang="zh-CN" altLang="en-US">
                <a:solidFill>
                  <a:srgbClr val="7030A0"/>
                </a:solidFill>
              </a:rPr>
              <a:t>large</a:t>
            </a:r>
            <a:r>
              <a:rPr lang="zh-CN" altLang="en-US"/>
              <a:t>, and the calculated limiting magnitude is too high</a:t>
            </a:r>
            <a:r>
              <a:rPr lang="en-US" altLang="zh-CN"/>
              <a:t>;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>
                <a:sym typeface="+mn-ea"/>
              </a:rPr>
              <a:t>Searching for an </a:t>
            </a:r>
            <a:r>
              <a:rPr lang="en-US">
                <a:solidFill>
                  <a:srgbClr val="00B0F0"/>
                </a:solidFill>
                <a:sym typeface="+mn-ea"/>
              </a:rPr>
              <a:t>appropriate image stacking strategy</a:t>
            </a:r>
            <a:r>
              <a:rPr lang="en-US">
                <a:solidFill>
                  <a:schemeClr val="tx1"/>
                </a:solidFill>
                <a:sym typeface="+mn-ea"/>
              </a:rPr>
              <a:t>.</a:t>
            </a:r>
            <a:endParaRPr lang="en-US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内容占位符 4" descr="/home/yao/Pictures/Screenshots/Screenshot from 2025-07-13 16-48-44.pngScreenshot from 2025-07-13 16-48-44"/>
          <p:cNvPicPr>
            <a:picLocks noChangeAspect="1"/>
          </p:cNvPicPr>
          <p:nvPr>
            <p:ph idx="1"/>
          </p:nvPr>
        </p:nvPicPr>
        <p:blipFill>
          <a:blip r:embed="rId1"/>
          <a:srcRect l="859" t="8274" r="35221" b="6070"/>
          <a:stretch>
            <a:fillRect/>
          </a:stretch>
        </p:blipFill>
        <p:spPr>
          <a:xfrm>
            <a:off x="588645" y="2308225"/>
            <a:ext cx="7685405" cy="435483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886460" y="3298190"/>
            <a:ext cx="1126490" cy="1145540"/>
          </a:xfrm>
          <a:prstGeom prst="ellipse">
            <a:avLst/>
          </a:prstGeom>
          <a:ln w="19050" cmpd="sng">
            <a:solidFill>
              <a:schemeClr val="accent4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6460" y="3055620"/>
            <a:ext cx="38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92D050"/>
                </a:solidFill>
              </a:rPr>
              <a:t>1.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626610" y="3749675"/>
            <a:ext cx="2356485" cy="1449705"/>
          </a:xfrm>
          <a:prstGeom prst="roundRect">
            <a:avLst/>
          </a:prstGeom>
          <a:ln w="19050" cmpd="sng">
            <a:solidFill>
              <a:schemeClr val="accent5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27605" y="3965575"/>
            <a:ext cx="1833245" cy="519430"/>
          </a:xfrm>
          <a:prstGeom prst="roundRect">
            <a:avLst/>
          </a:prstGeom>
          <a:ln w="19050" cmpd="sng">
            <a:solidFill>
              <a:schemeClr val="accent5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27605" y="4485005"/>
            <a:ext cx="38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00B0F0"/>
                </a:solidFill>
              </a:rPr>
              <a:t>3.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26610" y="3381375"/>
            <a:ext cx="38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00B0F0"/>
                </a:solidFill>
              </a:rPr>
              <a:t>3.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30880" y="3506470"/>
            <a:ext cx="348615" cy="423545"/>
          </a:xfrm>
          <a:prstGeom prst="roundRect">
            <a:avLst/>
          </a:prstGeom>
          <a:ln w="19050" cmpd="sng">
            <a:solidFill>
              <a:srgbClr val="7030A0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9605" y="3102610"/>
            <a:ext cx="38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7030A0"/>
                </a:solidFill>
              </a:rPr>
              <a:t>2.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630545" y="3572510"/>
            <a:ext cx="2569845" cy="2021205"/>
          </a:xfrm>
          <a:prstGeom prst="roundRect">
            <a:avLst/>
          </a:prstGeom>
          <a:ln w="19050" cmpd="sng">
            <a:solidFill>
              <a:srgbClr val="7030A0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97855" y="3204210"/>
            <a:ext cx="38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7030A0"/>
                </a:solidFill>
              </a:rPr>
              <a:t>2.</a:t>
            </a:r>
            <a:endParaRPr lang="en-US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内容占位符 11" descr="Screenshot from 2025-07-13 17-25-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5775" y="2624455"/>
            <a:ext cx="7886700" cy="19646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523875"/>
          </a:xfrm>
        </p:spPr>
        <p:txBody>
          <a:bodyPr>
            <a:normAutofit/>
          </a:bodyPr>
          <a:p>
            <a:pPr marL="0" indent="0" algn="l" fontAlgn="auto">
              <a:lnSpc>
                <a:spcPct val="100000"/>
              </a:lnSpc>
            </a:pPr>
            <a:r>
              <a:rPr lang="en-US">
                <a:sym typeface="+mn-ea"/>
              </a:rPr>
              <a:t>check data 1.</a:t>
            </a:r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523875" y="876300"/>
            <a:ext cx="79362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From the roughly reduction: 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check the data from </a:t>
            </a:r>
            <a:r>
              <a:rPr lang="en-US">
                <a:solidFill>
                  <a:srgbClr val="92D050"/>
                </a:solidFill>
              </a:rPr>
              <a:t>the first subsolar</a:t>
            </a:r>
            <a:r>
              <a:rPr lang="en-US"/>
              <a:t>, maybe give up some good data;</a:t>
            </a:r>
            <a:endParaRPr lang="en-US"/>
          </a:p>
          <a:p>
            <a:pPr indent="0">
              <a:buNone/>
            </a:pPr>
            <a:endParaRPr lang="zh-CN" altLang="en-US"/>
          </a:p>
          <a:p>
            <a:pPr indent="0">
              <a:buNone/>
            </a:pPr>
            <a:r>
              <a:rPr lang="zh-CN" altLang="en-US"/>
              <a:t>The data selection criteria are </a:t>
            </a:r>
            <a:r>
              <a:rPr lang="zh-CN" altLang="en-US">
                <a:solidFill>
                  <a:srgbClr val="92D050"/>
                </a:solidFill>
              </a:rPr>
              <a:t>very strict</a:t>
            </a:r>
            <a:r>
              <a:rPr lang="zh-CN" altLang="en-US"/>
              <a:t>, which removed the first few frames. In fact, the image quality is still acceptable.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737475" y="3545840"/>
            <a:ext cx="38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92D050"/>
                </a:solidFill>
              </a:rPr>
              <a:t>1.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539740" y="3910330"/>
            <a:ext cx="2587625" cy="457200"/>
          </a:xfrm>
          <a:prstGeom prst="roundRect">
            <a:avLst/>
          </a:prstGeom>
          <a:ln w="19050" cmpd="sng">
            <a:solidFill>
              <a:schemeClr val="accent4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pic>
        <p:nvPicPr>
          <p:cNvPr id="15" name="图片 14" descr="Screenshot from 2025-07-13 17-33-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" y="4883785"/>
            <a:ext cx="8924290" cy="13855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523875"/>
          </a:xfrm>
        </p:spPr>
        <p:txBody>
          <a:bodyPr>
            <a:normAutofit/>
          </a:bodyPr>
          <a:p>
            <a:pPr marL="0" indent="0" algn="l" fontAlgn="auto">
              <a:lnSpc>
                <a:spcPct val="100000"/>
              </a:lnSpc>
            </a:pPr>
            <a:r>
              <a:rPr lang="en-US">
                <a:sym typeface="+mn-ea"/>
              </a:rPr>
              <a:t>check data 1.</a:t>
            </a:r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523875" y="876300"/>
            <a:ext cx="18891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/>
              <a:t>The stars in the first two images appear somewhat </a:t>
            </a:r>
            <a:r>
              <a:rPr lang="zh-CN" altLang="en-US">
                <a:solidFill>
                  <a:srgbClr val="92D050"/>
                </a:solidFill>
              </a:rPr>
              <a:t>elongated</a:t>
            </a:r>
            <a:r>
              <a:rPr lang="zh-CN" altLang="en-US"/>
              <a:t>, while those in the later images are acceptable.</a:t>
            </a:r>
            <a:endParaRPr lang="zh-CN" altLang="en-US"/>
          </a:p>
        </p:txBody>
      </p:sp>
      <p:pic>
        <p:nvPicPr>
          <p:cNvPr id="5" name="内容占位符 4" descr="Screenshot from 2025-07-13 17-29-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8090" y="43815"/>
            <a:ext cx="6601460" cy="675830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413000" y="1016635"/>
            <a:ext cx="6731000" cy="1931035"/>
          </a:xfrm>
          <a:prstGeom prst="roundRect">
            <a:avLst/>
          </a:prstGeom>
          <a:ln w="19050" cmpd="sng">
            <a:solidFill>
              <a:schemeClr val="accent4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523875"/>
          </a:xfrm>
        </p:spPr>
        <p:txBody>
          <a:bodyPr>
            <a:normAutofit/>
          </a:bodyPr>
          <a:p>
            <a:pPr marL="0" indent="0" algn="l" fontAlgn="auto">
              <a:lnSpc>
                <a:spcPct val="100000"/>
              </a:lnSpc>
            </a:pPr>
            <a:r>
              <a:rPr lang="en-US">
                <a:sym typeface="+mn-ea"/>
              </a:rPr>
              <a:t>check data 1.</a:t>
            </a:r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523875" y="876300"/>
            <a:ext cx="4111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The measurements are inaccurate due to </a:t>
            </a:r>
            <a:r>
              <a:rPr lang="en-US">
                <a:solidFill>
                  <a:srgbClr val="92D050"/>
                </a:solidFill>
              </a:rPr>
              <a:t>jitter</a:t>
            </a:r>
            <a:r>
              <a:rPr lang="en-US"/>
              <a:t> in two images; </a:t>
            </a:r>
            <a:endParaRPr lang="en-US"/>
          </a:p>
          <a:p>
            <a:r>
              <a:rPr lang="en-US"/>
              <a:t>they have been removed.</a:t>
            </a:r>
            <a:endParaRPr lang="en-US"/>
          </a:p>
        </p:txBody>
      </p:sp>
      <p:pic>
        <p:nvPicPr>
          <p:cNvPr id="4" name="内容占位符 3" descr="Screenshot from 2025-07-13 21-13-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5775" y="2828290"/>
            <a:ext cx="7886700" cy="373951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026795" y="3251835"/>
            <a:ext cx="633730" cy="1310005"/>
          </a:xfrm>
          <a:prstGeom prst="roundRect">
            <a:avLst/>
          </a:prstGeom>
          <a:ln w="19050" cmpd="sng">
            <a:solidFill>
              <a:schemeClr val="accent4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31770" y="3879215"/>
            <a:ext cx="359410" cy="1547495"/>
          </a:xfrm>
          <a:prstGeom prst="roundRect">
            <a:avLst/>
          </a:prstGeom>
          <a:ln w="19050" cmpd="sng">
            <a:solidFill>
              <a:schemeClr val="accent4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pic>
        <p:nvPicPr>
          <p:cNvPr id="8" name="图片 7" descr="Screenshot from 2025-07-13 21-17-02"/>
          <p:cNvPicPr>
            <a:picLocks noChangeAspect="1"/>
          </p:cNvPicPr>
          <p:nvPr/>
        </p:nvPicPr>
        <p:blipFill>
          <a:blip r:embed="rId2"/>
          <a:srcRect t="19352"/>
          <a:stretch>
            <a:fillRect/>
          </a:stretch>
        </p:blipFill>
        <p:spPr>
          <a:xfrm>
            <a:off x="4772025" y="66040"/>
            <a:ext cx="4320540" cy="451167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213735" y="2785110"/>
            <a:ext cx="1285240" cy="968375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内容占位符 18" descr="Screenshot from 2025-07-14 16-23-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8180" y="2328545"/>
            <a:ext cx="7501255" cy="43516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523875"/>
          </a:xfrm>
        </p:spPr>
        <p:txBody>
          <a:bodyPr>
            <a:normAutofit/>
          </a:bodyPr>
          <a:p>
            <a:pPr marL="0" indent="0" algn="l" fontAlgn="auto">
              <a:lnSpc>
                <a:spcPct val="100000"/>
              </a:lnSpc>
            </a:pPr>
            <a:r>
              <a:rPr lang="en-US">
                <a:sym typeface="+mn-ea"/>
              </a:rPr>
              <a:t>check data 2.</a:t>
            </a:r>
            <a:endParaRPr lang="en-US"/>
          </a:p>
        </p:txBody>
      </p:sp>
      <p:pic>
        <p:nvPicPr>
          <p:cNvPr id="17" name="图片 16" descr="Screenshot from 2025-07-14 16-23-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785" y="885825"/>
            <a:ext cx="5920105" cy="115252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104265" y="6146800"/>
            <a:ext cx="5304155" cy="248920"/>
          </a:xfrm>
          <a:prstGeom prst="roundRect">
            <a:avLst/>
          </a:prstGeom>
          <a:ln w="19050" cmpd="sng">
            <a:solidFill>
              <a:srgbClr val="7030A0"/>
            </a:solidFill>
            <a:prstDash val="solid"/>
          </a:ln>
        </p:spPr>
        <p:txBody>
          <a:bodyPr vert="horz" lIns="91440" tIns="45720" rIns="91440" bIns="45720" rtlCol="0" anchor="ctr" anchorCtr="0">
            <a:normAutofit fontScale="40000"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6760" y="6087110"/>
            <a:ext cx="38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7030A0"/>
                </a:solidFill>
              </a:rPr>
              <a:t>2.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185660" y="1519555"/>
            <a:ext cx="1194435" cy="201930"/>
          </a:xfrm>
          <a:prstGeom prst="roundRect">
            <a:avLst/>
          </a:prstGeom>
          <a:ln w="19050" cmpd="sng">
            <a:solidFill>
              <a:srgbClr val="7030A0"/>
            </a:solidFill>
            <a:prstDash val="solid"/>
          </a:ln>
        </p:spPr>
        <p:txBody>
          <a:bodyPr vert="horz" lIns="91440" tIns="45720" rIns="91440" bIns="45720" rtlCol="0" anchor="ctr" anchorCtr="0">
            <a:normAutofit fontScale="25000"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80095" y="1428750"/>
            <a:ext cx="38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7030A0"/>
                </a:solidFill>
              </a:rPr>
              <a:t>2.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3875" y="876300"/>
            <a:ext cx="27114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The </a:t>
            </a:r>
            <a:r>
              <a:rPr lang="en-US">
                <a:solidFill>
                  <a:srgbClr val="7030A0"/>
                </a:solidFill>
              </a:rPr>
              <a:t>SNRs for stacked images are incorrect</a:t>
            </a:r>
            <a:r>
              <a:rPr lang="en-US"/>
              <a:t>, resulting in issues with the errors and limiting magnitudes.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内容占位符 15" descr="Screenshot from 2025-07-14 16-10-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9770" y="782320"/>
            <a:ext cx="7743825" cy="596328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2835275" y="3298825"/>
            <a:ext cx="5304155" cy="2976880"/>
          </a:xfrm>
          <a:prstGeom prst="roundRect">
            <a:avLst/>
          </a:prstGeom>
          <a:ln w="19050" cmpd="sng">
            <a:solidFill>
              <a:srgbClr val="7030A0"/>
            </a:solidFill>
            <a:prstDash val="solid"/>
          </a:ln>
        </p:spPr>
        <p:txBody>
          <a:bodyPr vert="horz" lIns="91440" tIns="45720" rIns="91440" bIns="45720" rtlCol="0" anchor="ctr" anchorCtr="0">
            <a:normAutofit/>
          </a:bodyPr>
          <a:p>
            <a:pPr marL="0" indent="0" algn="l" fontAlgn="auto">
              <a:lnSpc>
                <a:spcPct val="100000"/>
              </a:lnSpc>
            </a:pPr>
            <a:endParaRPr 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523875"/>
          </a:xfrm>
        </p:spPr>
        <p:txBody>
          <a:bodyPr>
            <a:normAutofit/>
          </a:bodyPr>
          <a:p>
            <a:pPr marL="0" indent="0" algn="l" fontAlgn="auto">
              <a:lnSpc>
                <a:spcPct val="100000"/>
              </a:lnSpc>
            </a:pPr>
            <a:r>
              <a:rPr lang="en-US">
                <a:sym typeface="+mn-ea"/>
              </a:rPr>
              <a:t>check data 2.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4376420" y="2887345"/>
            <a:ext cx="38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7030A0"/>
                </a:solidFill>
              </a:rPr>
              <a:t>2.</a:t>
            </a:r>
            <a:endParaRPr lang="en-US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91440" tIns="45720" rIns="91440" bIns="45720" rtlCol="0" anchor="ctr" anchorCtr="0">
        <a:normAutofit/>
      </a:bodyPr>
      <a:lstStyle>
        <a:defPPr marL="0" indent="0" algn="l" fontAlgn="auto">
          <a:lnSpc>
            <a:spcPct val="100000"/>
          </a:lnSpc>
          <a:defRPr lang="en-US">
            <a:sym typeface="+mn-ea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1400</Words>
  <Application>WPS 演示</Application>
  <PresentationFormat>宽屏</PresentationFormat>
  <Paragraphs>142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Calibri Light</vt:lpstr>
      <vt:lpstr>Microsoft YaHei</vt:lpstr>
      <vt:lpstr>文泉驿微米黑</vt:lpstr>
      <vt:lpstr>Arial Unicode MS</vt:lpstr>
      <vt:lpstr>SimSun</vt:lpstr>
      <vt:lpstr>Calibri</vt:lpstr>
      <vt:lpstr>Trebuchet MS</vt:lpstr>
      <vt:lpstr>SimSun</vt:lpstr>
      <vt:lpstr>OpenSymbol</vt:lpstr>
      <vt:lpstr>WPS</vt:lpstr>
      <vt:lpstr>GRB250205A</vt:lpstr>
      <vt:lpstr>Observation Statics</vt:lpstr>
      <vt:lpstr>reduc roughly</vt:lpstr>
      <vt:lpstr>check result</vt:lpstr>
      <vt:lpstr>check data 1.</vt:lpstr>
      <vt:lpstr>check data 1.</vt:lpstr>
      <vt:lpstr>check data 1.</vt:lpstr>
      <vt:lpstr>check data 2.</vt:lpstr>
      <vt:lpstr>check data 2.</vt:lpstr>
      <vt:lpstr>check data 3.</vt:lpstr>
      <vt:lpstr>redeuc250711</vt:lpstr>
      <vt:lpstr>reduc250714v3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yao</cp:lastModifiedBy>
  <cp:revision>134</cp:revision>
  <dcterms:created xsi:type="dcterms:W3CDTF">2025-07-14T11:31:31Z</dcterms:created>
  <dcterms:modified xsi:type="dcterms:W3CDTF">2025-07-14T11:31:31Z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1033-12.1.0.17900</vt:lpwstr>
  </property>
  <property fmtid="{D5CDD505-2E9C-101B-9397-08002B2CF9AE}" pid="3" name="ICV">
    <vt:lpwstr>B446AE217B0D1015DFD17068B752B3CE_41</vt:lpwstr>
  </property>
</Properties>
</file>